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58" r:id="rId2"/>
    <p:sldId id="305" r:id="rId3"/>
    <p:sldId id="288" r:id="rId4"/>
    <p:sldId id="284" r:id="rId5"/>
    <p:sldId id="282" r:id="rId6"/>
    <p:sldId id="287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304" r:id="rId15"/>
    <p:sldId id="306" r:id="rId16"/>
    <p:sldId id="285" r:id="rId17"/>
    <p:sldId id="283" r:id="rId18"/>
    <p:sldId id="28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978EF7-2BF0-4355-89A8-CD6A2091E0AD}">
          <p14:sldIdLst>
            <p14:sldId id="258"/>
            <p14:sldId id="305"/>
            <p14:sldId id="288"/>
            <p14:sldId id="284"/>
            <p14:sldId id="282"/>
            <p14:sldId id="287"/>
            <p14:sldId id="290"/>
            <p14:sldId id="289"/>
            <p14:sldId id="291"/>
            <p14:sldId id="292"/>
            <p14:sldId id="293"/>
            <p14:sldId id="294"/>
            <p14:sldId id="295"/>
            <p14:sldId id="304"/>
            <p14:sldId id="306"/>
            <p14:sldId id="285"/>
            <p14:sldId id="28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EDCD6"/>
    <a:srgbClr val="FFCC99"/>
    <a:srgbClr val="CCFF99"/>
    <a:srgbClr val="FFCC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78" autoAdjust="0"/>
    <p:restoredTop sz="95748" autoAdjust="0"/>
  </p:normalViewPr>
  <p:slideViewPr>
    <p:cSldViewPr>
      <p:cViewPr varScale="1">
        <p:scale>
          <a:sx n="162" d="100"/>
          <a:sy n="162" d="100"/>
        </p:scale>
        <p:origin x="129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7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11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B99CD-67B5-44CA-8883-7AA6F55E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3388" y="698500"/>
            <a:ext cx="60563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6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F4A08-B38C-4C8D-A219-621B1EE2C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976558-D536-42CE-93B3-6389F6714115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388" y="698500"/>
            <a:ext cx="6056312" cy="34083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235" y="1440000"/>
            <a:ext cx="11040000" cy="1920000"/>
          </a:xfrm>
        </p:spPr>
        <p:txBody>
          <a:bodyPr lIns="0" tIns="0" rIns="0" bIns="0">
            <a:normAutofit/>
          </a:bodyPr>
          <a:lstStyle>
            <a:lvl1pPr algn="r">
              <a:defRPr sz="3601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 hasCustomPrompt="1"/>
          </p:nvPr>
        </p:nvSpPr>
        <p:spPr>
          <a:xfrm>
            <a:off x="900235" y="3600000"/>
            <a:ext cx="11040000" cy="960000"/>
          </a:xfrm>
        </p:spPr>
        <p:txBody>
          <a:bodyPr lIns="0" tIns="0" rIns="0"/>
          <a:lstStyle>
            <a:lvl1pPr marL="27443" indent="0" algn="r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3037" indent="0" algn="ctr">
              <a:buNone/>
            </a:lvl2pPr>
            <a:lvl3pPr marL="686074" indent="0" algn="ctr">
              <a:buNone/>
            </a:lvl3pPr>
            <a:lvl4pPr marL="1029111" indent="0" algn="ctr">
              <a:buNone/>
            </a:lvl4pPr>
            <a:lvl5pPr marL="1372149" indent="0" algn="ctr">
              <a:buNone/>
            </a:lvl5pPr>
            <a:lvl6pPr marL="1715186" indent="0" algn="ctr">
              <a:buNone/>
            </a:lvl6pPr>
            <a:lvl7pPr marL="2058223" indent="0" algn="ctr">
              <a:buNone/>
            </a:lvl7pPr>
            <a:lvl8pPr marL="2401260" indent="0" algn="ctr">
              <a:buNone/>
            </a:lvl8pPr>
            <a:lvl9pPr marL="2744297" indent="0" algn="ctr">
              <a:buNone/>
            </a:lvl9pPr>
          </a:lstStyle>
          <a:p>
            <a:r>
              <a:rPr kumimoji="0" lang="en-GB" dirty="0"/>
              <a:t>Click to edit subtitle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929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39028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672" y="1440000"/>
            <a:ext cx="11158659" cy="46800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458" y="1197429"/>
            <a:ext cx="914639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67118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1" y="1440000"/>
            <a:ext cx="5275712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2" y="1440000"/>
            <a:ext cx="5562551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64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672" y="1440000"/>
            <a:ext cx="5275712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2" y="1440000"/>
            <a:ext cx="5562551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20442"/>
            <a:ext cx="11162907" cy="396000"/>
          </a:xfrm>
        </p:spPr>
        <p:txBody>
          <a:bodyPr/>
          <a:lstStyle>
            <a:lvl1pPr marL="0" indent="0">
              <a:buNone/>
              <a:defRPr sz="180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458" y="1197429"/>
            <a:ext cx="914639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7771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672" y="1440000"/>
            <a:ext cx="11158659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8740" y="920442"/>
            <a:ext cx="11162907" cy="396000"/>
          </a:xfrm>
        </p:spPr>
        <p:txBody>
          <a:bodyPr/>
          <a:lstStyle>
            <a:lvl1pPr marL="0" indent="0">
              <a:buNone/>
              <a:defRPr sz="180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458" y="1197429"/>
            <a:ext cx="914639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05369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ence chec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2" y="1440000"/>
            <a:ext cx="11160332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524004"/>
            <a:ext cx="12192000" cy="4581407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89325" y="1023286"/>
            <a:ext cx="4083712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75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75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89325" y="6105411"/>
            <a:ext cx="4083712" cy="7525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algn="ctr" defTabSz="686074"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89325" y="835138"/>
            <a:ext cx="4083712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75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75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89325" y="6153731"/>
            <a:ext cx="4083712" cy="7042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algn="ctr" defTabSz="686074"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</p:spTree>
    <p:extLst>
      <p:ext uri="{BB962C8B-B14F-4D97-AF65-F5344CB8AC3E}">
        <p14:creationId xmlns:p14="http://schemas.microsoft.com/office/powerpoint/2010/main" val="42618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rence che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524004"/>
            <a:ext cx="12192000" cy="4581407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89325" y="1023286"/>
            <a:ext cx="4083712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75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75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89325" y="6105411"/>
            <a:ext cx="4083712" cy="7525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algn="ctr" defTabSz="686074"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67300" y="1316550"/>
            <a:ext cx="0" cy="50911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1" y="1440000"/>
            <a:ext cx="5275712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8383" y="1440000"/>
            <a:ext cx="5561948" cy="4680000"/>
          </a:xfrm>
        </p:spPr>
        <p:txBody>
          <a:bodyPr/>
          <a:lstStyle>
            <a:lvl1pPr>
              <a:defRPr sz="1801"/>
            </a:lvl1pPr>
            <a:lvl2pPr>
              <a:defRPr sz="1501"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989325" y="835138"/>
            <a:ext cx="4083712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60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75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75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89325" y="6153731"/>
            <a:ext cx="4083712" cy="7042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607" tIns="34303" rIns="68607" bIns="34303" numCol="1" rtlCol="0" anchor="ctr" anchorCtr="0" compatLnSpc="1">
            <a:prstTxWarp prst="textNoShape">
              <a:avLst/>
            </a:prstTxWarp>
          </a:bodyPr>
          <a:lstStyle/>
          <a:p>
            <a:pPr algn="ctr" defTabSz="686074"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8785" y="1339852"/>
            <a:ext cx="0" cy="50678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67300" y="1316550"/>
            <a:ext cx="0" cy="50911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235" y="2796216"/>
            <a:ext cx="11040000" cy="1013625"/>
          </a:xfrm>
        </p:spPr>
        <p:txBody>
          <a:bodyPr lIns="0" tIns="0" rIns="0" bIns="0">
            <a:normAutofit/>
          </a:bodyPr>
          <a:lstStyle>
            <a:lvl1pPr algn="r">
              <a:defRPr sz="3601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Click to Edit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371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1535389" y="2540004"/>
            <a:ext cx="9278624" cy="1479663"/>
          </a:xfrm>
        </p:spPr>
        <p:txBody>
          <a:bodyPr lIns="0" tIns="0" rIns="0" bIns="0">
            <a:noAutofit/>
          </a:bodyPr>
          <a:lstStyle>
            <a:lvl1pPr algn="l">
              <a:defRPr sz="2401" b="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Type or insert a quote into this box ensuring each line of text is as equal as possible.  There are three line to fill so please edit as required.  Character count </a:t>
            </a:r>
            <a:r>
              <a:rPr kumimoji="0" lang="en-GB" dirty="0" err="1"/>
              <a:t>approx</a:t>
            </a:r>
            <a:r>
              <a:rPr kumimoji="0" lang="en-GB" dirty="0"/>
              <a:t> 160</a:t>
            </a:r>
            <a:endParaRPr kumimoji="0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9418" y="4515556"/>
            <a:ext cx="914639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sz="180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82456" y="4524562"/>
            <a:ext cx="4712219" cy="546041"/>
          </a:xfrm>
        </p:spPr>
        <p:txBody>
          <a:bodyPr/>
          <a:lstStyle>
            <a:lvl1pPr marL="0" indent="0" algn="r">
              <a:buNone/>
              <a:defRPr sz="900">
                <a:solidFill>
                  <a:srgbClr val="7F7F7F"/>
                </a:solidFill>
              </a:defRPr>
            </a:lvl1pPr>
            <a:lvl2pPr marL="403783" indent="0">
              <a:buNone/>
              <a:defRPr sz="900">
                <a:solidFill>
                  <a:srgbClr val="7F7F7F"/>
                </a:solidFill>
              </a:defRPr>
            </a:lvl2pPr>
            <a:lvl3pPr marL="403783" indent="0">
              <a:buNone/>
              <a:defRPr sz="900">
                <a:solidFill>
                  <a:srgbClr val="7F7F7F"/>
                </a:solidFill>
              </a:defRPr>
            </a:lvl3pPr>
            <a:lvl4pPr marL="403783" indent="0">
              <a:buNone/>
              <a:defRPr sz="900">
                <a:solidFill>
                  <a:srgbClr val="7F7F7F"/>
                </a:solidFill>
              </a:defRPr>
            </a:lvl4pPr>
            <a:lvl5pPr marL="403783" indent="0">
              <a:buNone/>
              <a:defRPr sz="900">
                <a:solidFill>
                  <a:srgbClr val="7F7F7F"/>
                </a:solidFill>
              </a:defRPr>
            </a:lvl5pPr>
          </a:lstStyle>
          <a:p>
            <a:pPr lvl="0"/>
            <a:r>
              <a:rPr lang="en-GB" dirty="0"/>
              <a:t>Type acknowledgement or source of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79999" y="336000"/>
            <a:ext cx="11162907" cy="5760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0002" y="1440000"/>
            <a:ext cx="11160332" cy="4680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en-GB" dirty="0"/>
              <a:t>Click to edit text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77913" y="6559369"/>
            <a:ext cx="1303385" cy="240000"/>
          </a:xfrm>
          <a:prstGeom prst="rect">
            <a:avLst/>
          </a:prstGeom>
        </p:spPr>
        <p:txBody>
          <a:bodyPr vert="horz" lIns="0" tIns="0" bIns="0" anchor="t"/>
          <a:lstStyle>
            <a:defPPr>
              <a:defRPr lang="en-US"/>
            </a:defPPr>
            <a:lvl1pPr marL="0" algn="l" defTabSz="4572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Gill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3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DA607-C033-414D-8F05-C963E77EB547}" type="slidenum">
              <a:rPr lang="en-US" sz="750" smtClean="0"/>
              <a:pPr marL="0" marR="0" indent="0" algn="l" defTabSz="343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dirty="0"/>
          </a:p>
          <a:p>
            <a:endParaRPr lang="en-US" sz="750" b="0" dirty="0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176434" y="6518275"/>
            <a:ext cx="205316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pic>
        <p:nvPicPr>
          <p:cNvPr id="8" name="Picture 6" descr="https://brand.ncsu.edu/assets/logos/ncstate-brick-4x1-red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39" y="12468"/>
            <a:ext cx="3355975" cy="5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>
    <p:pull dir="ru"/>
  </p:transition>
  <p:txStyles>
    <p:titleStyle>
      <a:lvl1pPr algn="l" rtl="0" eaLnBrk="1" latinLnBrk="0" hangingPunct="1">
        <a:spcBef>
          <a:spcPct val="0"/>
        </a:spcBef>
        <a:buNone/>
        <a:tabLst>
          <a:tab pos="1617515" algn="l"/>
        </a:tabLst>
        <a:defRPr kumimoji="0" sz="2851" b="0" i="0" kern="1200">
          <a:solidFill>
            <a:schemeClr val="accent1"/>
          </a:solidFill>
          <a:effectLst/>
          <a:latin typeface="Gill Sans MT"/>
          <a:ea typeface="+mj-ea"/>
          <a:cs typeface="Gill Sans MT"/>
        </a:defRPr>
      </a:lvl1pPr>
    </p:titleStyle>
    <p:bodyStyle>
      <a:lvl1pPr marL="198914" indent="-198914" algn="l" rtl="0" eaLnBrk="1" latinLnBrk="0" hangingPunct="1">
        <a:spcBef>
          <a:spcPts val="300"/>
        </a:spcBef>
        <a:buClr>
          <a:schemeClr val="accent5"/>
        </a:buClr>
        <a:buSzPct val="95000"/>
        <a:buFont typeface="Wingdings" charset="2"/>
        <a:buChar char="§"/>
        <a:defRPr kumimoji="0" sz="1801" b="0" i="0" kern="1200">
          <a:solidFill>
            <a:schemeClr val="tx1"/>
          </a:solidFill>
          <a:effectLst/>
          <a:latin typeface="Gill Sans MT"/>
          <a:ea typeface="+mn-ea"/>
          <a:cs typeface="Gill Sans MT"/>
        </a:defRPr>
      </a:lvl1pPr>
      <a:lvl2pPr marL="470485" indent="-198914" algn="l" rtl="0" eaLnBrk="1" latinLnBrk="0" hangingPunct="1">
        <a:spcBef>
          <a:spcPts val="300"/>
        </a:spcBef>
        <a:buClr>
          <a:schemeClr val="accent5"/>
        </a:buClr>
        <a:buSzPct val="95000"/>
        <a:buFont typeface="Wingdings" charset="2"/>
        <a:buChar char="§"/>
        <a:defRPr kumimoji="0" sz="1501" b="0" i="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642004" indent="-198914" algn="l" rtl="0" eaLnBrk="1" latinLnBrk="0" hangingPunct="1">
        <a:spcBef>
          <a:spcPts val="300"/>
        </a:spcBef>
        <a:buClr>
          <a:schemeClr val="accent5"/>
        </a:buClr>
        <a:buSzPct val="95000"/>
        <a:buFont typeface="Wingdings" charset="2"/>
        <a:buChar char="§"/>
        <a:defRPr kumimoji="0" sz="1351" b="0" i="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775407" indent="-198914" algn="l" rtl="0" eaLnBrk="1" latinLnBrk="0" hangingPunct="1">
        <a:spcBef>
          <a:spcPts val="300"/>
        </a:spcBef>
        <a:buClr>
          <a:schemeClr val="accent5"/>
        </a:buClr>
        <a:buSzPct val="95000"/>
        <a:buFont typeface="Wingdings" charset="2"/>
        <a:buChar char="§"/>
        <a:defRPr kumimoji="0" sz="1200" b="0" i="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901664" indent="-198914" algn="l" rtl="0" eaLnBrk="1" latinLnBrk="0" hangingPunct="1">
        <a:spcBef>
          <a:spcPts val="300"/>
        </a:spcBef>
        <a:buClr>
          <a:schemeClr val="accent5"/>
        </a:buClr>
        <a:buSzPct val="95000"/>
        <a:buFont typeface="Wingdings" charset="2"/>
        <a:buChar char="§"/>
        <a:defRPr kumimoji="0" sz="1050" b="0" i="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1118301" indent="-137215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6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6098" indent="-137215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756" indent="-137215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2275" indent="-137215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ARMv8-A_cor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ndtech.com/show/9184/arm-reveals-cortex-a72-architecture-detai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895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Cortex-A72</a:t>
            </a:r>
            <a:endParaRPr lang="en-US" sz="40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648200"/>
            <a:ext cx="6400800" cy="1295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F8EC6-7C91-458A-9A39-16B603BFA1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907F24-1958-4312-AEB1-380E78EC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3340C-C2BC-444C-BE41-00CDCD6D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C48ADA-6F28-41D0-AEFC-FB3B4B9B51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9531B-365D-4ADD-BCA7-67173F57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C011-7787-4E24-8769-2FAC34B2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911335-5783-454C-9B10-E256F0A19E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9DA1D-C264-4424-B9AD-EC4CCF30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34250-27BC-466F-B7EC-5A38D9BC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E3B2A-B843-4395-B29F-827CBB01C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120B0-1D70-487B-8C98-D9D08769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1C68F-C482-489A-855A-43851AA6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FB9A4-2B5D-4432-B0CF-B08B609D8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3"/>
          <a:stretch/>
        </p:blipFill>
        <p:spPr>
          <a:xfrm>
            <a:off x="0" y="812636"/>
            <a:ext cx="7447556" cy="535956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0FBA89-737F-4F26-9411-BC48284D56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184695"/>
              </p:ext>
            </p:extLst>
          </p:nvPr>
        </p:nvGraphicFramePr>
        <p:xfrm>
          <a:off x="7010400" y="793586"/>
          <a:ext cx="4895850" cy="533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">
                  <a:extLst>
                    <a:ext uri="{9D8B030D-6E8A-4147-A177-3AD203B41FA5}">
                      <a16:colId xmlns:a16="http://schemas.microsoft.com/office/drawing/2014/main" val="1145154896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1306483953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3619617049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3364443372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52130174"/>
                    </a:ext>
                  </a:extLst>
                </a:gridCol>
              </a:tblGrid>
              <a:tr h="5255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Cortex-A73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Cortex-A75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Cortex-A76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Cortex-A77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Cortex-A78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02851"/>
                  </a:ext>
                </a:extLst>
              </a:tr>
              <a:tr h="34079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ARMv8 (32/64-bit)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07654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2 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3 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4 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4 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4 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31623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62553"/>
                  </a:ext>
                </a:extLst>
              </a:tr>
              <a:tr h="5700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11-12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11-13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11-13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11-13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adway Copyist Text Ext" panose="02000503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86288"/>
                  </a:ext>
                </a:extLst>
              </a:tr>
              <a:tr h="42530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3942"/>
                  </a:ext>
                </a:extLst>
              </a:tr>
              <a:tr h="352899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098778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3826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47697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92304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2451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03389"/>
                  </a:ext>
                </a:extLst>
              </a:tr>
              <a:tr h="48277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9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B6E7F96-A9C3-4215-8AE0-F8E5166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Forward: ARM CPU Core Comparison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4627AF-3526-4671-A33D-B36612A98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88640"/>
              </p:ext>
            </p:extLst>
          </p:nvPr>
        </p:nvGraphicFramePr>
        <p:xfrm>
          <a:off x="13676" y="3124200"/>
          <a:ext cx="118925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774">
                  <a:extLst>
                    <a:ext uri="{9D8B030D-6E8A-4147-A177-3AD203B41FA5}">
                      <a16:colId xmlns:a16="http://schemas.microsoft.com/office/drawing/2014/main" val="1145154896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1306483953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3619617049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33644433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5496642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84851292"/>
                    </a:ext>
                  </a:extLst>
                </a:gridCol>
                <a:gridCol w="974333">
                  <a:extLst>
                    <a:ext uri="{9D8B030D-6E8A-4147-A177-3AD203B41FA5}">
                      <a16:colId xmlns:a16="http://schemas.microsoft.com/office/drawing/2014/main" val="2676268453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2427749581"/>
                    </a:ext>
                  </a:extLst>
                </a:gridCol>
                <a:gridCol w="984821">
                  <a:extLst>
                    <a:ext uri="{9D8B030D-6E8A-4147-A177-3AD203B41FA5}">
                      <a16:colId xmlns:a16="http://schemas.microsoft.com/office/drawing/2014/main" val="2052130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Dispatch Width for Out of Order Execution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N/A (in-order)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3-wide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5-wide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4-wide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6-wide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8-wide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10-wide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382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2A275F-78D9-426D-B132-C9CC53CCB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9323"/>
              </p:ext>
            </p:extLst>
          </p:nvPr>
        </p:nvGraphicFramePr>
        <p:xfrm>
          <a:off x="13676" y="4008120"/>
          <a:ext cx="118925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774">
                  <a:extLst>
                    <a:ext uri="{9D8B030D-6E8A-4147-A177-3AD203B41FA5}">
                      <a16:colId xmlns:a16="http://schemas.microsoft.com/office/drawing/2014/main" val="1145154896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1306483953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3619617049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33644433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5496642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84851292"/>
                    </a:ext>
                  </a:extLst>
                </a:gridCol>
                <a:gridCol w="974333">
                  <a:extLst>
                    <a:ext uri="{9D8B030D-6E8A-4147-A177-3AD203B41FA5}">
                      <a16:colId xmlns:a16="http://schemas.microsoft.com/office/drawing/2014/main" val="2676268453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2427749581"/>
                    </a:ext>
                  </a:extLst>
                </a:gridCol>
                <a:gridCol w="984821">
                  <a:extLst>
                    <a:ext uri="{9D8B030D-6E8A-4147-A177-3AD203B41FA5}">
                      <a16:colId xmlns:a16="http://schemas.microsoft.com/office/drawing/2014/main" val="2052130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DMIPS/MHz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  <a:hlinkClick r:id="rId3"/>
                        </a:rPr>
                        <a:t>Wikipedia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Broadway Copyist Text Ext" panose="02000503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4.6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4.72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6.35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8.2 - 9.5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10.7 -– 12.4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roadway Copyist Text Ext" panose="02000503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E728E-F0D8-4987-BD1A-DA003F7F8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Appendix: Cortex-A57</a:t>
            </a:r>
          </a:p>
        </p:txBody>
      </p:sp>
    </p:spTree>
    <p:extLst>
      <p:ext uri="{BB962C8B-B14F-4D97-AF65-F5344CB8AC3E}">
        <p14:creationId xmlns:p14="http://schemas.microsoft.com/office/powerpoint/2010/main" val="319394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9DC91-C28B-4343-8F88-BE5B3C3424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0071E2-3BFD-470F-ABCB-23927AAE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Cortex-A57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9764C-9E60-4309-81C5-222F4266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1232"/>
            <a:ext cx="5334000" cy="6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C5C59-8B0B-4198-8327-EC0E633BB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CA038-C5BA-49FE-9B05-FF58E982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Cortex-A57 Instruction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1A23E-635E-4AA7-AF9C-153B8BDA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0000"/>
            <a:ext cx="6553202" cy="37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33442-0202-4D4E-BEAB-9B279FDA0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F1BB1-A3BF-488F-ACAA-54D86C5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30C337-12A6-49E5-9005-E3594E07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5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0A4B48-3BF7-4126-A5CF-1BE1A2AAB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https://www.anandtech.com/show/9184/arm-reveals-cortex-a72-architecture-details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42895-3C94-40F2-B94C-7D958248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Excerpts from Analysis </a:t>
            </a:r>
          </a:p>
        </p:txBody>
      </p:sp>
    </p:spTree>
    <p:extLst>
      <p:ext uri="{BB962C8B-B14F-4D97-AF65-F5344CB8AC3E}">
        <p14:creationId xmlns:p14="http://schemas.microsoft.com/office/powerpoint/2010/main" val="350569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325489-E00F-4809-9086-3E5C9EEF31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44CCB-BB3B-4325-89E4-426AD7E6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30921A-A1D7-4CA5-AE1E-843F32B3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8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27F6C-54C3-4DC4-BCB1-E04701961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7200" y="1219200"/>
            <a:ext cx="3565706" cy="5410200"/>
          </a:xfrm>
        </p:spPr>
        <p:txBody>
          <a:bodyPr/>
          <a:lstStyle/>
          <a:p>
            <a:r>
              <a:rPr lang="en-US" sz="2400" dirty="0"/>
              <a:t>Debug and trace, timers, interrupts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Four cores</a:t>
            </a:r>
          </a:p>
          <a:p>
            <a:pPr lvl="1"/>
            <a:r>
              <a:rPr lang="en-US" sz="1800" dirty="0"/>
              <a:t>Each has Level 1 instruction and data caches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Level 2 memory system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Memory interface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8F5DC-8021-4C79-B6AA-22161559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Cortex-A72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EF93A-73EF-4670-989C-C7B6397B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4342"/>
            <a:ext cx="5251598" cy="65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942737-AEC2-49B1-8843-74FC72A9A9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066800"/>
            <a:ext cx="9263354" cy="53874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D5287C-C417-4D94-A7BC-8C5F3C4F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Cortex-A72 Instruction Processing Pipeline</a:t>
            </a:r>
          </a:p>
        </p:txBody>
      </p:sp>
    </p:spTree>
    <p:extLst>
      <p:ext uri="{BB962C8B-B14F-4D97-AF65-F5344CB8AC3E}">
        <p14:creationId xmlns:p14="http://schemas.microsoft.com/office/powerpoint/2010/main" val="283517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750B74-9BE4-4C72-953D-E47374F3F1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720424"/>
              </p:ext>
            </p:extLst>
          </p:nvPr>
        </p:nvGraphicFramePr>
        <p:xfrm>
          <a:off x="498472" y="1066800"/>
          <a:ext cx="5257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51">
                  <a:extLst>
                    <a:ext uri="{9D8B030D-6E8A-4147-A177-3AD203B41FA5}">
                      <a16:colId xmlns:a16="http://schemas.microsoft.com/office/drawing/2014/main" val="3714895530"/>
                    </a:ext>
                  </a:extLst>
                </a:gridCol>
                <a:gridCol w="2746049">
                  <a:extLst>
                    <a:ext uri="{9D8B030D-6E8A-4147-A177-3AD203B41FA5}">
                      <a16:colId xmlns:a16="http://schemas.microsoft.com/office/drawing/2014/main" val="2796763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Integer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Instruction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 Latency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391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Arithmetic,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8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Move,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1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4-20. Blocking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4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9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Saturating and Parallel Arithmetic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8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Misc. Data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9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9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390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E7EC640-5BA8-49B6-9B17-7A1BA1C5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Latencies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0683F40-403B-4DA0-8FBE-D1716EF1E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742542"/>
              </p:ext>
            </p:extLst>
          </p:nvPr>
        </p:nvGraphicFramePr>
        <p:xfrm>
          <a:off x="6081743" y="1065097"/>
          <a:ext cx="58674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939">
                  <a:extLst>
                    <a:ext uri="{9D8B030D-6E8A-4147-A177-3AD203B41FA5}">
                      <a16:colId xmlns:a16="http://schemas.microsoft.com/office/drawing/2014/main" val="3714895530"/>
                    </a:ext>
                  </a:extLst>
                </a:gridCol>
                <a:gridCol w="3571461">
                  <a:extLst>
                    <a:ext uri="{9D8B030D-6E8A-4147-A177-3AD203B41FA5}">
                      <a16:colId xmlns:a16="http://schemas.microsoft.com/office/drawing/2014/main" val="2796763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Other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Instruction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 Latency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391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FP Data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FP Divide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6-11 (SP), 6-18 (DP). Blocking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644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FP Square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6-17 (SP), 6-32 (DP). Blocking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0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FP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8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FP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1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ASIMD 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4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ASIMD 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9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ASIMD 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8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ASIMD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9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ASIMD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9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Crypto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3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2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8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53EB21-5D64-4F42-8BEC-C19396A37D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102BD9-47F0-478C-A57A-659D2102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49A9EA-D93C-481D-B916-DB089AAE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23F42-AF01-4A9C-94AE-681B91E22F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C5745-4043-4E4F-A6CB-27D558F8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A48D1A-B61C-44CD-AD12-8984B981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1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08363-A19D-4486-A360-77404FE83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B90C3-A724-4C68-BC47-BEDEAB6E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5B763-D5D6-4049-A786-BB86C9C5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2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M Interim Template Confidential">
  <a:themeElements>
    <a:clrScheme name="Custom 13">
      <a:dk1>
        <a:srgbClr val="000000"/>
      </a:dk1>
      <a:lt1>
        <a:srgbClr val="FFFFFF"/>
      </a:lt1>
      <a:dk2>
        <a:srgbClr val="61116A"/>
      </a:dk2>
      <a:lt2>
        <a:srgbClr val="F68A33"/>
      </a:lt2>
      <a:accent1>
        <a:srgbClr val="128CAB"/>
      </a:accent1>
      <a:accent2>
        <a:srgbClr val="ED174F"/>
      </a:accent2>
      <a:accent3>
        <a:srgbClr val="26CEAD"/>
      </a:accent3>
      <a:accent4>
        <a:srgbClr val="F68A33"/>
      </a:accent4>
      <a:accent5>
        <a:srgbClr val="00B1DB"/>
      </a:accent5>
      <a:accent6>
        <a:srgbClr val="61116A"/>
      </a:accent6>
      <a:hlink>
        <a:srgbClr val="128CAB"/>
      </a:hlink>
      <a:folHlink>
        <a:srgbClr val="9A8B7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noFill/>
        <a:ln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 Wide ARM Template.potx" id="{4900A8FD-E99F-4AD4-B9CB-137B9A0D075B}" vid="{12CAC1DE-85E5-42D1-B306-917D311F349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20284</TotalTime>
  <Words>218</Words>
  <Application>Microsoft Office PowerPoint</Application>
  <PresentationFormat>Widescreen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Broadway Copyist Text Ext</vt:lpstr>
      <vt:lpstr>Gill Sans MT</vt:lpstr>
      <vt:lpstr>Times New Roman</vt:lpstr>
      <vt:lpstr>Verdana</vt:lpstr>
      <vt:lpstr>Wingdings</vt:lpstr>
      <vt:lpstr>Wingdings 2</vt:lpstr>
      <vt:lpstr>ARM Interim Template Confidential</vt:lpstr>
      <vt:lpstr>Cortex-A72</vt:lpstr>
      <vt:lpstr>Excerpts from Analysis </vt:lpstr>
      <vt:lpstr>PowerPoint Presentation</vt:lpstr>
      <vt:lpstr>Cortex-A72</vt:lpstr>
      <vt:lpstr>Cortex-A72 Instruction Processing Pipeline</vt:lpstr>
      <vt:lpstr>Instruction Latencies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Forward: ARM CPU Core Comparison</vt:lpstr>
      <vt:lpstr>Appendix: Cortex-A57</vt:lpstr>
      <vt:lpstr>Cortex-A57</vt:lpstr>
      <vt:lpstr>Cortex-A57 Instruction Pipeline</vt:lpstr>
      <vt:lpstr>PowerPoint Presentation</vt:lpstr>
    </vt:vector>
  </TitlesOfParts>
  <Company>Compaq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Alex Dean</cp:lastModifiedBy>
  <cp:revision>299</cp:revision>
  <cp:lastPrinted>2021-03-25T14:04:55Z</cp:lastPrinted>
  <dcterms:created xsi:type="dcterms:W3CDTF">2000-08-18T17:47:17Z</dcterms:created>
  <dcterms:modified xsi:type="dcterms:W3CDTF">2021-03-25T15:00:24Z</dcterms:modified>
</cp:coreProperties>
</file>